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706" r:id="rId2"/>
  </p:sldMasterIdLst>
  <p:notesMasterIdLst>
    <p:notesMasterId r:id="rId16"/>
  </p:notesMasterIdLst>
  <p:sldIdLst>
    <p:sldId id="256" r:id="rId3"/>
    <p:sldId id="258" r:id="rId4"/>
    <p:sldId id="259" r:id="rId5"/>
    <p:sldId id="260" r:id="rId6"/>
    <p:sldId id="265" r:id="rId7"/>
    <p:sldId id="266" r:id="rId8"/>
    <p:sldId id="267" r:id="rId9"/>
    <p:sldId id="269" r:id="rId10"/>
    <p:sldId id="274" r:id="rId11"/>
    <p:sldId id="272" r:id="rId12"/>
    <p:sldId id="277" r:id="rId13"/>
    <p:sldId id="281" r:id="rId14"/>
    <p:sldId id="282" r:id="rId15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699"/>
  </p:normalViewPr>
  <p:slideViewPr>
    <p:cSldViewPr snapToGrid="0" snapToObjects="1">
      <p:cViewPr varScale="1">
        <p:scale>
          <a:sx n="107" d="100"/>
          <a:sy n="107" d="100"/>
        </p:scale>
        <p:origin x="13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tiff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DD874D-53E5-4057-8D68-5D0A8FF08734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E75C9-01B2-4CFF-8516-B34074A457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259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196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7670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9347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3874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65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624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982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85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250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35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786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516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DE75C9-01B2-4CFF-8516-B34074A4575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826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宋体" panose="02010600030101010101" pitchFamily="2" charset="-122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宋体" panose="02010600030101010101" pitchFamily="2" charset="-122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62902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一键调整模板颜色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选择“设计”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“变体”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“颜色”；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选择你喜欢的颜色搭配，模板一秒调整为你选颜色。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22891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模板使用技巧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 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随时添加模板样式</a:t>
            </a:r>
            <a:endParaRPr kumimoji="0" lang="en-US" sz="32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选择“开始”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“新建幻灯片”；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选择你需要的页面，如封面页，目录页，副标题页，内容页等</a:t>
            </a:r>
            <a:r>
              <a:rPr kumimoji="0" lang="en-US" altLang="zh-CN" sz="1200" b="0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…</a:t>
            </a:r>
            <a:endParaRPr kumimoji="0" lang="en-US" sz="1200" b="0" i="0" u="none" strike="noStrike" kern="1200" cap="none" spc="15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4048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kumimoji="0" lang="en-US" altLang="zh-CN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kumimoji="0" lang="en-US" altLang="zh-CN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405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1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50F7A0F-4C8A-4DA1-8AA3-1810FF4E70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/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60AD2DE-F13F-4332-90AE-87C7001EAD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/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9418449-E7C2-4E37-8045-DD4782B1252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kumimoji="0" lang="en-US" altLang="zh-CN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kumimoji="0" lang="en-US" altLang="zh-CN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alpha val="77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kumimoji="0" lang="en-US" altLang="zh-CN" sz="2000" b="0" i="0" u="none" strike="noStrike" kern="0" cap="none" spc="0" normalizeH="0" baseline="0" noProof="0">
              <a:ln>
                <a:noFill/>
              </a:ln>
              <a:solidFill>
                <a:prstClr val="white">
                  <a:alpha val="77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089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50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赛博集市毕业设计答辩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Node.js</a:t>
            </a:r>
            <a:r>
              <a:rPr lang="zh-CN" altLang="en-US" dirty="0"/>
              <a:t>技术栈的二手交易平台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zh-CN" altLang="en-US" dirty="0"/>
              <a:t>答辩人：吴臻海</a:t>
            </a:r>
            <a:endParaRPr lang="en-US" altLang="zh-CN" dirty="0"/>
          </a:p>
          <a:p>
            <a:r>
              <a:rPr lang="zh-CN" altLang="en-US" dirty="0"/>
              <a:t>指导人：邓达</a:t>
            </a:r>
            <a:endParaRPr lang="en-US" altLang="zh-CN" dirty="0"/>
          </a:p>
          <a:p>
            <a:r>
              <a:rPr lang="zh-CN" altLang="en-US" dirty="0"/>
              <a:t>学校：成都职业技术学院</a:t>
            </a: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r>
              <a:rPr kumimoji="1" lang="zh-CN" altLang="en-US" dirty="0"/>
              <a:t> 总结回顾</a:t>
            </a:r>
          </a:p>
        </p:txBody>
      </p:sp>
      <p:sp>
        <p:nvSpPr>
          <p:cNvPr id="9" name="饼图 8"/>
          <p:cNvSpPr/>
          <p:nvPr/>
        </p:nvSpPr>
        <p:spPr>
          <a:xfrm>
            <a:off x="1306286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486772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8" name="组合 22"/>
          <p:cNvGrpSpPr/>
          <p:nvPr/>
        </p:nvGrpSpPr>
        <p:grpSpPr>
          <a:xfrm>
            <a:off x="2197313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1338760" y="4250611"/>
            <a:ext cx="2461442" cy="1890819"/>
            <a:chOff x="1030001" y="4724869"/>
            <a:chExt cx="2461442" cy="1890819"/>
          </a:xfrm>
        </p:grpSpPr>
        <p:sp>
          <p:nvSpPr>
            <p:cNvPr id="26" name="文本框 8"/>
            <p:cNvSpPr txBox="1"/>
            <p:nvPr/>
          </p:nvSpPr>
          <p:spPr>
            <a:xfrm>
              <a:off x="1030001" y="5346430"/>
              <a:ext cx="2461442" cy="12692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本项目的主要功能经过测试，能够正常运行，可以满足日常常用之功能。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所有部分均初步具有生产部署条件，可分开或统一部署。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030001" y="4724869"/>
              <a:ext cx="2461441" cy="45345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总体完成度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饼图 31"/>
          <p:cNvSpPr/>
          <p:nvPr/>
        </p:nvSpPr>
        <p:spPr>
          <a:xfrm>
            <a:off x="4770472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50958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4" name="组合 22"/>
          <p:cNvGrpSpPr/>
          <p:nvPr/>
        </p:nvGrpSpPr>
        <p:grpSpPr>
          <a:xfrm>
            <a:off x="5661499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4802946" y="4250611"/>
            <a:ext cx="2461442" cy="2130885"/>
            <a:chOff x="1030001" y="4724869"/>
            <a:chExt cx="2461442" cy="2130885"/>
          </a:xfrm>
        </p:grpSpPr>
        <p:sp>
          <p:nvSpPr>
            <p:cNvPr id="36" name="文本框 8"/>
            <p:cNvSpPr txBox="1"/>
            <p:nvPr/>
          </p:nvSpPr>
          <p:spPr>
            <a:xfrm>
              <a:off x="1030001" y="5346430"/>
              <a:ext cx="2461442" cy="1509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服务器部分使用的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Express.js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框架能够实现本项目大部分功能，但由于与管理端分开，部署复杂度增加了。后续可以使用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Next.js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或类似的全栈框架将管理端和服务器整合为一个整体。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30001" y="4724869"/>
              <a:ext cx="2461441" cy="45345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技术栈改进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饼图 45"/>
          <p:cNvSpPr/>
          <p:nvPr/>
        </p:nvSpPr>
        <p:spPr>
          <a:xfrm>
            <a:off x="8234658" y="1494691"/>
            <a:ext cx="2576946" cy="2576944"/>
          </a:xfrm>
          <a:prstGeom prst="pie">
            <a:avLst>
              <a:gd name="adj1" fmla="val 19845934"/>
              <a:gd name="adj2" fmla="val 1620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415144" y="1675177"/>
            <a:ext cx="2215974" cy="221597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8" name="组合 22"/>
          <p:cNvGrpSpPr/>
          <p:nvPr/>
        </p:nvGrpSpPr>
        <p:grpSpPr>
          <a:xfrm>
            <a:off x="9125685" y="2471176"/>
            <a:ext cx="794889" cy="623974"/>
            <a:chOff x="3654425" y="5089525"/>
            <a:chExt cx="1860550" cy="1460500"/>
          </a:xfrm>
          <a:solidFill>
            <a:schemeClr val="bg1"/>
          </a:solidFill>
        </p:grpSpPr>
        <p:sp>
          <p:nvSpPr>
            <p:cNvPr id="5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 48"/>
          <p:cNvGrpSpPr/>
          <p:nvPr/>
        </p:nvGrpSpPr>
        <p:grpSpPr>
          <a:xfrm>
            <a:off x="8267132" y="4250611"/>
            <a:ext cx="2461442" cy="2130885"/>
            <a:chOff x="1030001" y="4724869"/>
            <a:chExt cx="2461442" cy="2130885"/>
          </a:xfrm>
        </p:grpSpPr>
        <p:sp>
          <p:nvSpPr>
            <p:cNvPr id="50" name="文本框 8"/>
            <p:cNvSpPr txBox="1"/>
            <p:nvPr/>
          </p:nvSpPr>
          <p:spPr>
            <a:xfrm>
              <a:off x="1030001" y="5346430"/>
              <a:ext cx="2461442" cy="1509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目前管理员可以进行的事务相对有限，同时账号单一，加重了单一管理员的负担。除了添加新的管理员功能接口外，还需要构建管理员数据库，添加权限系统，同时更新令牌机制。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1030001" y="4724869"/>
              <a:ext cx="2461441" cy="45345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</a:rPr>
                <a:t>功能改进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109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1655B8D9-9C75-3674-2053-4E823889F7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11B51269-D42B-8294-1D23-C82BEF321E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7688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5" y="2112101"/>
            <a:ext cx="3253563" cy="634634"/>
          </a:xfrm>
        </p:spPr>
        <p:txBody>
          <a:bodyPr/>
          <a:lstStyle/>
          <a:p>
            <a:r>
              <a:rPr kumimoji="1" lang="zh-CN" altLang="en-US" dirty="0"/>
              <a:t>项目组成及运行环境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zh-CN" altLang="en-US" dirty="0"/>
              <a:t>技术点简要概括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930881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4860060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选题背景</a:t>
            </a:r>
          </a:p>
        </p:txBody>
      </p:sp>
      <p:sp>
        <p:nvSpPr>
          <p:cNvPr id="3" name="矩形 2"/>
          <p:cNvSpPr/>
          <p:nvPr/>
        </p:nvSpPr>
        <p:spPr>
          <a:xfrm flipV="1">
            <a:off x="3182918" y="3233854"/>
            <a:ext cx="765739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8"/>
          <p:cNvSpPr txBox="1"/>
          <p:nvPr/>
        </p:nvSpPr>
        <p:spPr>
          <a:xfrm>
            <a:off x="3938760" y="3726297"/>
            <a:ext cx="2517668" cy="1745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截至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2022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年，国内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GDP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已达到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1210207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亿元，而二产占比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39.9%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。同时，也出现了商品闲置之现象，维护成本水涨船高，丢弃之则与中华民族勤俭节约之优秀传统相违背。</a:t>
            </a:r>
          </a:p>
        </p:txBody>
      </p:sp>
      <p:sp>
        <p:nvSpPr>
          <p:cNvPr id="5" name="矩形 4"/>
          <p:cNvSpPr/>
          <p:nvPr/>
        </p:nvSpPr>
        <p:spPr>
          <a:xfrm>
            <a:off x="3994987" y="3279015"/>
            <a:ext cx="1723549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/>
                </a:solidFill>
              </a:rPr>
              <a:t>商品经济发达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22511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1"/>
                </a:solidFill>
              </a:rPr>
              <a:t>01</a:t>
            </a:r>
            <a:endParaRPr lang="en-US" altLang="zh-CN" sz="4000" b="1" dirty="0">
              <a:solidFill>
                <a:schemeClr val="accent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 flipV="1">
            <a:off x="7222273" y="3233854"/>
            <a:ext cx="765739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8"/>
          <p:cNvSpPr txBox="1"/>
          <p:nvPr/>
        </p:nvSpPr>
        <p:spPr>
          <a:xfrm>
            <a:off x="7978115" y="3726297"/>
            <a:ext cx="2517668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目前主流的二手交易平台仍然只有货币支付手段，面对一些特殊情况时难以灵活处理。</a:t>
            </a:r>
          </a:p>
        </p:txBody>
      </p:sp>
      <p:sp>
        <p:nvSpPr>
          <p:cNvPr id="11" name="矩形 10"/>
          <p:cNvSpPr/>
          <p:nvPr/>
        </p:nvSpPr>
        <p:spPr>
          <a:xfrm>
            <a:off x="8034342" y="3279015"/>
            <a:ext cx="2492990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</a:rPr>
              <a:t>传统交易平台的限制</a:t>
            </a:r>
            <a:endParaRPr lang="en-US" altLang="zh-CN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61866" y="3233854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1">
                    <a:lumMod val="75000"/>
                  </a:schemeClr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8310835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>
          <a:xfrm>
            <a:off x="3422448" y="3038151"/>
            <a:ext cx="5347103" cy="825190"/>
          </a:xfrm>
        </p:spPr>
        <p:txBody>
          <a:bodyPr/>
          <a:lstStyle/>
          <a:p>
            <a:r>
              <a:rPr kumimoji="1" lang="zh-CN" altLang="en-US" dirty="0"/>
              <a:t>项目组成及运行环境</a:t>
            </a:r>
          </a:p>
        </p:txBody>
      </p:sp>
    </p:spTree>
    <p:extLst>
      <p:ext uri="{BB962C8B-B14F-4D97-AF65-F5344CB8AC3E}">
        <p14:creationId xmlns:p14="http://schemas.microsoft.com/office/powerpoint/2010/main" val="7771344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9" y="258233"/>
            <a:ext cx="5302783" cy="721395"/>
          </a:xfrm>
        </p:spPr>
        <p:txBody>
          <a:bodyPr/>
          <a:lstStyle/>
          <a:p>
            <a:r>
              <a:rPr kumimoji="1" lang="en-US" altLang="zh-CN" dirty="0"/>
              <a:t>02 </a:t>
            </a:r>
            <a:r>
              <a:rPr kumimoji="1" lang="zh-CN" altLang="en-US" dirty="0"/>
              <a:t>项目组成</a:t>
            </a:r>
          </a:p>
        </p:txBody>
      </p:sp>
      <p:sp>
        <p:nvSpPr>
          <p:cNvPr id="4" name="矩形 3"/>
          <p:cNvSpPr/>
          <p:nvPr/>
        </p:nvSpPr>
        <p:spPr>
          <a:xfrm>
            <a:off x="322289" y="1233888"/>
            <a:ext cx="3542682" cy="195549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8"/>
          <p:cNvSpPr txBox="1"/>
          <p:nvPr/>
        </p:nvSpPr>
        <p:spPr>
          <a:xfrm>
            <a:off x="923944" y="4008478"/>
            <a:ext cx="3092420" cy="1509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客户端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使用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uni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-app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应用框架（前端框架使用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Vue3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）构建。用户可以在客户端发布商品、发表帖子，对商品或帖子进行评论，发起和处理交易（方式灵活）。</a:t>
            </a:r>
          </a:p>
        </p:txBody>
      </p:sp>
      <p:sp>
        <p:nvSpPr>
          <p:cNvPr id="6" name="矩形 5"/>
          <p:cNvSpPr/>
          <p:nvPr/>
        </p:nvSpPr>
        <p:spPr>
          <a:xfrm>
            <a:off x="533783" y="505014"/>
            <a:ext cx="2810385" cy="3413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166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7" name="文本框 8"/>
          <p:cNvSpPr txBox="1"/>
          <p:nvPr/>
        </p:nvSpPr>
        <p:spPr>
          <a:xfrm>
            <a:off x="4206052" y="4008478"/>
            <a:ext cx="3092420" cy="1749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管理端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使用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Tauri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桌面程序框架（前端框架使用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React18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）构建。管理员对现有的用户以及数据进行维护，维持平台秩序（通过不定期查看数据以及处理用户举报实现）。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7488161" y="4008478"/>
            <a:ext cx="3092420" cy="1509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服务器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服务器框架使用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Express.js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，数据库使用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MongoDB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，同时使用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Socket.IO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Redis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等技术栈。主要为客户端以及管理端功能之实现提供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API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接口。</a:t>
            </a:r>
          </a:p>
        </p:txBody>
      </p:sp>
    </p:spTree>
    <p:extLst>
      <p:ext uri="{BB962C8B-B14F-4D97-AF65-F5344CB8AC3E}">
        <p14:creationId xmlns:p14="http://schemas.microsoft.com/office/powerpoint/2010/main" val="8617988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 </a:t>
            </a:r>
            <a:r>
              <a:rPr kumimoji="1" lang="zh-CN" altLang="en-US" dirty="0"/>
              <a:t>运行环境</a:t>
            </a:r>
          </a:p>
        </p:txBody>
      </p:sp>
      <p:sp>
        <p:nvSpPr>
          <p:cNvPr id="9" name="矩形 8"/>
          <p:cNvSpPr/>
          <p:nvPr/>
        </p:nvSpPr>
        <p:spPr>
          <a:xfrm flipV="1">
            <a:off x="7060855" y="1759156"/>
            <a:ext cx="765739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872924" y="1804317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>
                    <a:lumMod val="75000"/>
                  </a:schemeClr>
                </a:solidFill>
              </a:rPr>
              <a:t>前端部分</a:t>
            </a:r>
            <a:endParaRPr lang="en-US" altLang="zh-CN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000448" y="1759156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>
                <a:solidFill>
                  <a:schemeClr val="accent2">
                    <a:lumMod val="75000"/>
                  </a:schemeClr>
                </a:solidFill>
              </a:rPr>
              <a:t>01</a:t>
            </a:r>
            <a:endParaRPr lang="en-US" altLang="zh-C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7117082" y="3990985"/>
            <a:ext cx="76573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8"/>
          <p:cNvSpPr txBox="1"/>
          <p:nvPr/>
        </p:nvSpPr>
        <p:spPr>
          <a:xfrm>
            <a:off x="7872924" y="4483428"/>
            <a:ext cx="2517668" cy="1269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操作系统：跨平台，以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Node.js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最低要求为准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运行时：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Node.js 16</a:t>
            </a: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数据库：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MongoDB</a:t>
            </a: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缓存：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Redis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（推荐使用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Linux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版）</a:t>
            </a:r>
          </a:p>
        </p:txBody>
      </p:sp>
      <p:sp>
        <p:nvSpPr>
          <p:cNvPr id="15" name="矩形 14"/>
          <p:cNvSpPr/>
          <p:nvPr/>
        </p:nvSpPr>
        <p:spPr>
          <a:xfrm>
            <a:off x="7929151" y="4036146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2"/>
                </a:solidFill>
              </a:rPr>
              <a:t>后端部分</a:t>
            </a:r>
            <a:endParaRPr lang="en-US" altLang="zh-CN" sz="2000" b="1" dirty="0">
              <a:solidFill>
                <a:schemeClr val="accent2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056675" y="3990985"/>
            <a:ext cx="81624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4000" b="1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92" y="1759156"/>
            <a:ext cx="5232670" cy="2941940"/>
          </a:xfrm>
          <a:prstGeom prst="roundRect">
            <a:avLst>
              <a:gd name="adj" fmla="val 236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文本框 8">
            <a:extLst>
              <a:ext uri="{FF2B5EF4-FFF2-40B4-BE49-F238E27FC236}">
                <a16:creationId xmlns:a16="http://schemas.microsoft.com/office/drawing/2014/main" id="{E1294D17-B6F8-FA17-8AB5-5E4D931E26C3}"/>
              </a:ext>
            </a:extLst>
          </p:cNvPr>
          <p:cNvSpPr txBox="1"/>
          <p:nvPr/>
        </p:nvSpPr>
        <p:spPr>
          <a:xfrm>
            <a:off x="7872924" y="2320794"/>
            <a:ext cx="2517668" cy="789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客户端：需要移动端微信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管理端（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WebView2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）：最低支持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Windows7</a:t>
            </a:r>
          </a:p>
        </p:txBody>
      </p:sp>
    </p:spTree>
    <p:extLst>
      <p:ext uri="{BB962C8B-B14F-4D97-AF65-F5344CB8AC3E}">
        <p14:creationId xmlns:p14="http://schemas.microsoft.com/office/powerpoint/2010/main" val="12062669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zh-CN" altLang="en-US" dirty="0"/>
              <a:t>技术点简要概括</a:t>
            </a:r>
          </a:p>
        </p:txBody>
      </p:sp>
    </p:spTree>
    <p:extLst>
      <p:ext uri="{BB962C8B-B14F-4D97-AF65-F5344CB8AC3E}">
        <p14:creationId xmlns:p14="http://schemas.microsoft.com/office/powerpoint/2010/main" val="19315253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22"/>
          <p:cNvGrpSpPr/>
          <p:nvPr/>
        </p:nvGrpSpPr>
        <p:grpSpPr>
          <a:xfrm>
            <a:off x="1534947" y="5564227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泪珠形 57"/>
          <p:cNvSpPr/>
          <p:nvPr/>
        </p:nvSpPr>
        <p:spPr>
          <a:xfrm>
            <a:off x="4861473" y="3184886"/>
            <a:ext cx="1044362" cy="1044362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" name="组合 22"/>
          <p:cNvGrpSpPr/>
          <p:nvPr/>
        </p:nvGrpSpPr>
        <p:grpSpPr>
          <a:xfrm>
            <a:off x="5149177" y="3512202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62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" name="文本框 8"/>
          <p:cNvSpPr txBox="1"/>
          <p:nvPr/>
        </p:nvSpPr>
        <p:spPr>
          <a:xfrm>
            <a:off x="5978991" y="3530129"/>
            <a:ext cx="2517668" cy="1029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在服务器使用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PubSubJS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，可以实现不同层级模块间通信，与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Socket.IO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配合使用，能让不同模块具备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Socket.IO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通信能力。</a:t>
            </a:r>
          </a:p>
        </p:txBody>
      </p:sp>
      <p:sp>
        <p:nvSpPr>
          <p:cNvPr id="61" name="矩形 60"/>
          <p:cNvSpPr/>
          <p:nvPr/>
        </p:nvSpPr>
        <p:spPr>
          <a:xfrm>
            <a:off x="5978991" y="3082847"/>
            <a:ext cx="146706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跨模块通信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0" name="泪珠形 69"/>
          <p:cNvSpPr/>
          <p:nvPr/>
        </p:nvSpPr>
        <p:spPr>
          <a:xfrm>
            <a:off x="1671438" y="4393779"/>
            <a:ext cx="1044362" cy="1044362"/>
          </a:xfrm>
          <a:prstGeom prst="teardrop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1" name="组合 22"/>
          <p:cNvGrpSpPr/>
          <p:nvPr/>
        </p:nvGrpSpPr>
        <p:grpSpPr>
          <a:xfrm>
            <a:off x="1959142" y="4721095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2" name="文本框 8"/>
          <p:cNvSpPr txBox="1"/>
          <p:nvPr/>
        </p:nvSpPr>
        <p:spPr>
          <a:xfrm>
            <a:off x="2788956" y="4739022"/>
            <a:ext cx="2517668" cy="1269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Electron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框架相比，使用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Tauri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框架，能够在使用前端技术开发桌面程序的同时，获得运行性能高、资源占用少、安全性高、移动端开发等优势。</a:t>
            </a:r>
          </a:p>
        </p:txBody>
      </p:sp>
      <p:sp>
        <p:nvSpPr>
          <p:cNvPr id="73" name="矩形 72"/>
          <p:cNvSpPr/>
          <p:nvPr/>
        </p:nvSpPr>
        <p:spPr>
          <a:xfrm>
            <a:off x="2788956" y="4291740"/>
            <a:ext cx="121058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桌面开发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2" name="泪珠形 81"/>
          <p:cNvSpPr/>
          <p:nvPr/>
        </p:nvSpPr>
        <p:spPr>
          <a:xfrm>
            <a:off x="8114257" y="1975993"/>
            <a:ext cx="1044362" cy="1044362"/>
          </a:xfrm>
          <a:prstGeom prst="teardrop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3" name="组合 22"/>
          <p:cNvGrpSpPr/>
          <p:nvPr/>
        </p:nvGrpSpPr>
        <p:grpSpPr>
          <a:xfrm>
            <a:off x="8401961" y="2303309"/>
            <a:ext cx="548656" cy="430686"/>
            <a:chOff x="3829050" y="5226603"/>
            <a:chExt cx="1511301" cy="1186348"/>
          </a:xfrm>
          <a:solidFill>
            <a:schemeClr val="bg1"/>
          </a:solidFill>
        </p:grpSpPr>
        <p:sp>
          <p:nvSpPr>
            <p:cNvPr id="86" name="Freeform 12"/>
            <p:cNvSpPr>
              <a:spLocks noEditPoints="1"/>
            </p:cNvSpPr>
            <p:nvPr/>
          </p:nvSpPr>
          <p:spPr bwMode="auto">
            <a:xfrm>
              <a:off x="3829050" y="5226603"/>
              <a:ext cx="1511301" cy="1186348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13"/>
            <p:cNvSpPr>
              <a:spLocks/>
            </p:cNvSpPr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14"/>
            <p:cNvSpPr>
              <a:spLocks/>
            </p:cNvSpPr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15"/>
            <p:cNvSpPr>
              <a:spLocks/>
            </p:cNvSpPr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16"/>
            <p:cNvSpPr>
              <a:spLocks/>
            </p:cNvSpPr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17"/>
            <p:cNvSpPr>
              <a:spLocks/>
            </p:cNvSpPr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18"/>
            <p:cNvSpPr>
              <a:spLocks/>
            </p:cNvSpPr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4" name="文本框 8"/>
          <p:cNvSpPr txBox="1"/>
          <p:nvPr/>
        </p:nvSpPr>
        <p:spPr>
          <a:xfrm>
            <a:off x="9231775" y="2321236"/>
            <a:ext cx="2517668" cy="1269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采用前后端分离模式，可以让项目在缺少前端后端二者其一的情况下进行测试，对项目的修改深度大幅度降低，同时变更技术栈的历史包袱更小。</a:t>
            </a:r>
          </a:p>
        </p:txBody>
      </p:sp>
      <p:sp>
        <p:nvSpPr>
          <p:cNvPr id="85" name="矩形 84"/>
          <p:cNvSpPr/>
          <p:nvPr/>
        </p:nvSpPr>
        <p:spPr>
          <a:xfrm>
            <a:off x="9231775" y="1873954"/>
            <a:ext cx="1467068" cy="453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 b="1" dirty="0">
                <a:solidFill>
                  <a:schemeClr val="accent3">
                    <a:lumMod val="75000"/>
                  </a:schemeClr>
                </a:solidFill>
              </a:rPr>
              <a:t>前后端分离</a:t>
            </a:r>
            <a:endParaRPr lang="en-US" altLang="zh-CN" sz="20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93" name="文本占位符 9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技术点简要概括</a:t>
            </a:r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60" grpId="0"/>
      <p:bldP spid="61" grpId="0"/>
      <p:bldP spid="70" grpId="0" animBg="1"/>
      <p:bldP spid="72" grpId="0"/>
      <p:bldP spid="73" grpId="0"/>
      <p:bldP spid="82" grpId="0" animBg="1"/>
      <p:bldP spid="84" grpId="0"/>
      <p:bldP spid="85" grpId="0"/>
    </p:bldLst>
  </p:timing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总结报告-精致渐变-清新蓝绿-PPT模板</Template>
  <TotalTime>684</TotalTime>
  <Words>602</Words>
  <Application>Microsoft Office PowerPoint</Application>
  <PresentationFormat>宽屏</PresentationFormat>
  <Paragraphs>85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等线</vt:lpstr>
      <vt:lpstr>Microsoft YaHei</vt:lpstr>
      <vt:lpstr>Microsoft YaHei</vt:lpstr>
      <vt:lpstr>Arial</vt:lpstr>
      <vt:lpstr>Century Gothic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吴 臻海</dc:creator>
  <cp:keywords/>
  <dc:description/>
  <cp:lastModifiedBy>吴 臻海</cp:lastModifiedBy>
  <cp:revision>41</cp:revision>
  <dcterms:created xsi:type="dcterms:W3CDTF">2023-04-27T02:13:29Z</dcterms:created>
  <dcterms:modified xsi:type="dcterms:W3CDTF">2023-04-27T13:37:31Z</dcterms:modified>
  <cp:category/>
</cp:coreProperties>
</file>

<file path=docProps/thumbnail.jpeg>
</file>